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1B3"/>
    <a:srgbClr val="D91C5C"/>
    <a:srgbClr val="FFFFFF"/>
    <a:srgbClr val="D5DB6E"/>
    <a:srgbClr val="D5DA8C"/>
    <a:srgbClr val="DBDF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3C0629-D3FE-4666-9AD9-D8203C0AD1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3E60218-E292-46D4-A882-889C5F48A7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FD0885E-9C08-4358-9927-2F58099A9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0506A-B4C4-4F0E-829A-3375CDB155DC}" type="datetimeFigureOut">
              <a:rPr lang="fr-FR" smtClean="0"/>
              <a:t>21/03/2022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2DDCEE7-2F4B-4BE6-AE53-3B9AF936C1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F383407-A360-4B79-BCA3-DA487C162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AAD43-8E99-48C4-B42E-58B14E72A0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4194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0BC5A29-9CFA-4CAE-A5BC-786DDD9D9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ABF996C-7BF1-473C-BEA7-740E33F5C9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CCC2676-5CE9-4CDB-8AB4-F361A3379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0506A-B4C4-4F0E-829A-3375CDB155DC}" type="datetimeFigureOut">
              <a:rPr lang="fr-FR" smtClean="0"/>
              <a:t>21/03/2022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9C83A7E-9335-4CD9-8B8C-85179D570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842B62-D6D5-442F-9F11-6A4DF705E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AAD43-8E99-48C4-B42E-58B14E72A0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6741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2A30D51-20FA-4C14-BAC7-7AC5710534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EBE6512-2A00-4B5F-8EB8-E3378C1B56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DB477B4-9390-4DE8-8EC8-C6E598384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0506A-B4C4-4F0E-829A-3375CDB155DC}" type="datetimeFigureOut">
              <a:rPr lang="fr-FR" smtClean="0"/>
              <a:t>21/03/2022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692FF16-D4C2-4B83-895A-FE300C8E5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2B40D3F-699C-4E77-91A8-0D11A8F3E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AAD43-8E99-48C4-B42E-58B14E72A0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5783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4A1F14-B2B2-43F1-81B9-7DCCFCB1D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1AA2D27-5E60-43B0-A31C-3F13B8836E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90DECAD-1FBA-4164-B9BA-DBD7D33D2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0506A-B4C4-4F0E-829A-3375CDB155DC}" type="datetimeFigureOut">
              <a:rPr lang="fr-FR" smtClean="0"/>
              <a:t>21/03/2022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7B4F4A4-F037-44BC-A40A-6294391B0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68F9205-3E86-49E2-96AC-9A8E04478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AAD43-8E99-48C4-B42E-58B14E72A0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975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523EBB-F23C-4820-9FFF-9733E3114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3330527-0982-4C08-826B-8AD449F533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B0A496F-9B35-4030-870F-64EC45EB7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0506A-B4C4-4F0E-829A-3375CDB155DC}" type="datetimeFigureOut">
              <a:rPr lang="fr-FR" smtClean="0"/>
              <a:t>21/03/2022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DB3BB8-ABF8-4CFC-8116-48A06C157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CC1A6E5-D96D-4A62-9FED-0104BB056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AAD43-8E99-48C4-B42E-58B14E72A0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8601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660B0A-5F8E-406E-9D15-B1562F1E5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ABE86C0-3E98-4DE4-890B-21320152F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C8DFECF-D36F-471C-A291-EC60BE24C2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B6277AF-AB39-45FC-9027-198614BCD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0506A-B4C4-4F0E-829A-3375CDB155DC}" type="datetimeFigureOut">
              <a:rPr lang="fr-FR" smtClean="0"/>
              <a:t>21/03/2022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3650793-AA84-4C93-A54F-C417EBEF7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F67FD97-4313-4022-A77F-6A1ECD430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AAD43-8E99-48C4-B42E-58B14E72A0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1243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89810C-94A7-494C-8F24-CAC7CC644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698508B-7B40-49EA-B227-8C3C29152B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4CC8394-FCA5-42F2-A733-4C387805AE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3DC408B-D63A-443A-BC8F-4B996DB3F6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8DF00E9-52E4-40A3-AD64-E74B492911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93C4145-D914-4BAA-9D99-079BD27F9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0506A-B4C4-4F0E-829A-3375CDB155DC}" type="datetimeFigureOut">
              <a:rPr lang="fr-FR" smtClean="0"/>
              <a:t>21/03/2022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5AA545F-C8F1-414D-A456-770771F1D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62A8BEF-8C02-42DF-8B3E-4918BFF69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AAD43-8E99-48C4-B42E-58B14E72A0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0967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1E78863-0235-42BF-982B-656B970E7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819C221-D414-4B55-AA66-BE7847C89A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0506A-B4C4-4F0E-829A-3375CDB155DC}" type="datetimeFigureOut">
              <a:rPr lang="fr-FR" smtClean="0"/>
              <a:t>21/03/2022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449C102-AC22-4DE9-93B7-2234C24B5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A66E2DF-909C-4D9A-84F7-174B01516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AAD43-8E99-48C4-B42E-58B14E72A0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7058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314CC6A-053E-4AFB-87FE-35FD7EB71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0506A-B4C4-4F0E-829A-3375CDB155DC}" type="datetimeFigureOut">
              <a:rPr lang="fr-FR" smtClean="0"/>
              <a:t>21/03/2022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33B8FB2-17A5-45B7-B2D7-DAC74A832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EF68E9E-15B8-4207-A80E-9B21ABA07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AAD43-8E99-48C4-B42E-58B14E72A0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3472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6E536CA-1DA3-4717-A71F-90AB7A80F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C4B9D7B-21DD-4FE1-9932-63B89B6F72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9A83367-85E8-4E3F-B6E9-05DC3ABBC2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1916B56-8D55-485D-9816-116EABCB4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0506A-B4C4-4F0E-829A-3375CDB155DC}" type="datetimeFigureOut">
              <a:rPr lang="fr-FR" smtClean="0"/>
              <a:t>21/03/2022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D0121F1-AF44-4C28-8C89-DEC820D9D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72BBBBA-6BFD-4C09-AB09-613223CD5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AAD43-8E99-48C4-B42E-58B14E72A0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0399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0CEBD2-BE33-414C-A985-DCF227849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3EC98D2-E014-4608-87A8-7D10A13BF4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7714EC7-E3D5-47F6-B2A3-0C1186862D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A3FE757-4630-427C-9446-B0A762552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0506A-B4C4-4F0E-829A-3375CDB155DC}" type="datetimeFigureOut">
              <a:rPr lang="fr-FR" smtClean="0"/>
              <a:t>21/03/2022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8C74A1A-720E-4524-94B0-A7E556C2D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19879DA-A70E-4A0C-A7F5-A32D67E6F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AAD43-8E99-48C4-B42E-58B14E72A0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9059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4BD4013-B595-4003-8827-375070133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F52009A-F1FB-4213-AC09-CE92EDDD16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3C3BC4E-E12D-4627-8C4E-E7E8B312AE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0506A-B4C4-4F0E-829A-3375CDB155DC}" type="datetimeFigureOut">
              <a:rPr lang="fr-FR" smtClean="0"/>
              <a:t>21/03/2022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2A87E35-408E-4645-9226-06151A669E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F873BDC-A96B-40BE-A536-AD02D239ED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9AAD43-8E99-48C4-B42E-58B14E72A0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8334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concours-bio.fr/concours-national-creation-agroalimentaire-bio/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05ABE6C-384D-436C-B48A-0FA828B29D43}"/>
              </a:ext>
            </a:extLst>
          </p:cNvPr>
          <p:cNvSpPr/>
          <p:nvPr/>
        </p:nvSpPr>
        <p:spPr>
          <a:xfrm>
            <a:off x="0" y="4326903"/>
            <a:ext cx="12192000" cy="63174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8FDFBC4E-BCDB-4BC0-9F13-92285FA15A37}"/>
              </a:ext>
            </a:extLst>
          </p:cNvPr>
          <p:cNvSpPr txBox="1">
            <a:spLocks/>
          </p:cNvSpPr>
          <p:nvPr/>
        </p:nvSpPr>
        <p:spPr>
          <a:xfrm>
            <a:off x="1420302" y="3633082"/>
            <a:ext cx="9162853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Bahnschrift" panose="020B0502040204020203" pitchFamily="34" charset="0"/>
              </a:rPr>
              <a:t>Dossier de candidature 2022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A72E79BB-0CEA-44C6-A4E0-93046953977A}"/>
              </a:ext>
            </a:extLst>
          </p:cNvPr>
          <p:cNvSpPr txBox="1">
            <a:spLocks/>
          </p:cNvSpPr>
          <p:nvPr/>
        </p:nvSpPr>
        <p:spPr>
          <a:xfrm>
            <a:off x="0" y="4867516"/>
            <a:ext cx="11868346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Bahnschrift" panose="020B0502040204020203" pitchFamily="34" charset="0"/>
              </a:rPr>
              <a:t>Nom et prénom du/des porteur(s) de projet :  </a:t>
            </a:r>
          </a:p>
          <a:p>
            <a:pPr algn="l"/>
            <a:r>
              <a:rPr lang="fr-FR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Bahnschrift" panose="020B0502040204020203" pitchFamily="34" charset="0"/>
              </a:rPr>
              <a:t>Nom du projet : 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DE56E5F-D0C4-43C3-A265-1A474B237F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5880" y="0"/>
            <a:ext cx="4251490" cy="392322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E5D5C0A-E483-40AB-85A9-7FC25D045948}"/>
              </a:ext>
            </a:extLst>
          </p:cNvPr>
          <p:cNvSpPr/>
          <p:nvPr/>
        </p:nvSpPr>
        <p:spPr>
          <a:xfrm>
            <a:off x="0" y="5499258"/>
            <a:ext cx="7151572" cy="769567"/>
          </a:xfrm>
          <a:prstGeom prst="rect">
            <a:avLst/>
          </a:prstGeom>
          <a:noFill/>
          <a:ln>
            <a:solidFill>
              <a:srgbClr val="D91C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27863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F835572-2637-4DBE-927F-D96BAAE31D72}"/>
              </a:ext>
            </a:extLst>
          </p:cNvPr>
          <p:cNvSpPr/>
          <p:nvPr/>
        </p:nvSpPr>
        <p:spPr>
          <a:xfrm>
            <a:off x="442273" y="1586607"/>
            <a:ext cx="3535837" cy="399101"/>
          </a:xfrm>
          <a:prstGeom prst="rect">
            <a:avLst/>
          </a:prstGeom>
          <a:solidFill>
            <a:srgbClr val="D91C5C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F1DEBA2-38E8-474B-B9DE-29FE9E2F4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274" y="1618234"/>
            <a:ext cx="11350658" cy="48579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800" b="1" dirty="0">
                <a:solidFill>
                  <a:schemeClr val="bg1"/>
                </a:solidFill>
                <a:latin typeface="Roboto Cn"/>
                <a:ea typeface="Times New Roman" panose="02020603050405020304" pitchFamily="18" charset="0"/>
                <a:cs typeface="Calibri" panose="020F0502020204030204" pitchFamily="34" charset="0"/>
              </a:rPr>
              <a:t>A</a:t>
            </a:r>
            <a:r>
              <a:rPr lang="fr-FR" sz="1800" b="1" dirty="0">
                <a:solidFill>
                  <a:schemeClr val="bg1"/>
                </a:solidFill>
                <a:effectLst/>
                <a:latin typeface="Roboto Cn"/>
                <a:ea typeface="Times New Roman" panose="02020603050405020304" pitchFamily="18" charset="0"/>
                <a:cs typeface="Calibri" panose="020F0502020204030204" pitchFamily="34" charset="0"/>
              </a:rPr>
              <a:t> – Le financement</a:t>
            </a:r>
          </a:p>
          <a:p>
            <a:pPr marL="0" indent="0">
              <a:buNone/>
            </a:pPr>
            <a:endParaRPr lang="fr-FR" sz="1800" dirty="0">
              <a:solidFill>
                <a:schemeClr val="bg1"/>
              </a:solidFill>
              <a:latin typeface="Roboto Cn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fr-FR" sz="1800" dirty="0">
                <a:solidFill>
                  <a:srgbClr val="000000"/>
                </a:solidFill>
                <a:effectLst/>
                <a:latin typeface="Roboto Cn"/>
                <a:ea typeface="Times New Roman" panose="02020603050405020304" pitchFamily="18" charset="0"/>
                <a:cs typeface="Calibri" panose="020F0502020204030204" pitchFamily="34" charset="0"/>
              </a:rPr>
              <a:t>1. Citez les 3 chiffres les plus convaincants de votre projet :  </a:t>
            </a:r>
            <a:r>
              <a:rPr lang="fr-FR" dirty="0">
                <a:solidFill>
                  <a:schemeClr val="bg2">
                    <a:lumMod val="90000"/>
                  </a:schemeClr>
                </a:solidFill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……………………………………………………………………………………………………………………………………………………………………………………………………………………….........................</a:t>
            </a:r>
          </a:p>
          <a:p>
            <a:pPr marL="0" indent="0">
              <a:buNone/>
            </a:pPr>
            <a:r>
              <a:rPr lang="fr-FR" dirty="0">
                <a:solidFill>
                  <a:schemeClr val="bg2">
                    <a:lumMod val="90000"/>
                  </a:schemeClr>
                </a:solidFill>
              </a:rPr>
              <a:t>……………………………………………………………………………………………….........................</a:t>
            </a:r>
          </a:p>
          <a:p>
            <a:pPr marL="0" indent="0">
              <a:buNone/>
            </a:pPr>
            <a:endParaRPr lang="fr-FR" sz="1050" dirty="0"/>
          </a:p>
          <a:p>
            <a:pPr marL="0" indent="0">
              <a:lnSpc>
                <a:spcPct val="120000"/>
              </a:lnSpc>
              <a:buNone/>
            </a:pPr>
            <a:r>
              <a:rPr lang="fr-FR" sz="1800" dirty="0">
                <a:solidFill>
                  <a:srgbClr val="000000"/>
                </a:solidFill>
                <a:latin typeface="Roboto Cn"/>
                <a:cs typeface="Calibri" panose="020F0502020204030204" pitchFamily="34" charset="0"/>
              </a:rPr>
              <a:t>2. Expliquez vos besoins </a:t>
            </a:r>
            <a:r>
              <a:rPr lang="fr-FR" sz="1800" dirty="0">
                <a:solidFill>
                  <a:srgbClr val="000000"/>
                </a:solidFill>
                <a:effectLst/>
                <a:latin typeface="Roboto Cn"/>
                <a:ea typeface="Times New Roman" panose="02020603050405020304" pitchFamily="18" charset="0"/>
                <a:cs typeface="Calibri" panose="020F0502020204030204" pitchFamily="34" charset="0"/>
              </a:rPr>
              <a:t>matériels et immatériels (brevets, licences, mise au point, R&amp;D) :</a:t>
            </a:r>
            <a:endParaRPr lang="fr-FR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dirty="0">
                <a:solidFill>
                  <a:schemeClr val="bg2">
                    <a:lumMod val="90000"/>
                  </a:schemeClr>
                </a:solidFill>
              </a:rPr>
              <a:t>……………………………………………………………………………………………….........................</a:t>
            </a:r>
          </a:p>
          <a:p>
            <a:pPr marL="0" indent="0">
              <a:buNone/>
            </a:pPr>
            <a:r>
              <a:rPr lang="fr-FR" dirty="0">
                <a:solidFill>
                  <a:schemeClr val="bg2">
                    <a:lumMod val="90000"/>
                  </a:schemeClr>
                </a:solidFill>
              </a:rPr>
              <a:t>………………………………………………………………………………………………......................... ………………………………………………………………………………………………………………………</a:t>
            </a:r>
          </a:p>
          <a:p>
            <a:pPr marL="0" indent="0">
              <a:buNone/>
            </a:pPr>
            <a:endParaRPr lang="fr-FR" sz="1400" dirty="0">
              <a:solidFill>
                <a:schemeClr val="bg2">
                  <a:lumMod val="90000"/>
                </a:schemeClr>
              </a:solidFill>
            </a:endParaRP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AB91272B-E35E-40C9-A2BD-48DC38015844}"/>
              </a:ext>
            </a:extLst>
          </p:cNvPr>
          <p:cNvSpPr/>
          <p:nvPr/>
        </p:nvSpPr>
        <p:spPr>
          <a:xfrm>
            <a:off x="0" y="0"/>
            <a:ext cx="12187555" cy="1320165"/>
          </a:xfrm>
          <a:custGeom>
            <a:avLst/>
            <a:gdLst/>
            <a:ahLst/>
            <a:cxnLst/>
            <a:rect l="l" t="t" r="r" b="b"/>
            <a:pathLst>
              <a:path w="12187555" h="1320165">
                <a:moveTo>
                  <a:pt x="12187428" y="0"/>
                </a:moveTo>
                <a:lnTo>
                  <a:pt x="0" y="0"/>
                </a:lnTo>
                <a:lnTo>
                  <a:pt x="0" y="1319784"/>
                </a:lnTo>
                <a:lnTo>
                  <a:pt x="12187428" y="1319784"/>
                </a:lnTo>
                <a:lnTo>
                  <a:pt x="12187428" y="0"/>
                </a:lnTo>
                <a:close/>
              </a:path>
            </a:pathLst>
          </a:custGeom>
          <a:solidFill>
            <a:srgbClr val="00B1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25247F8-D49E-4FA7-AD64-4EA67AAE6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902" y="-70861"/>
            <a:ext cx="10515600" cy="1325563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  <a:latin typeface="Bahnschrift" panose="020B0502040204020203" pitchFamily="34" charset="0"/>
              </a:rPr>
              <a:t>IV – Les besoins de l’entreprise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3619FB3-3C60-4241-BA53-A4C6BABD55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5410" y="-1"/>
            <a:ext cx="1426590" cy="1341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0716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F835572-2637-4DBE-927F-D96BAAE31D72}"/>
              </a:ext>
            </a:extLst>
          </p:cNvPr>
          <p:cNvSpPr/>
          <p:nvPr/>
        </p:nvSpPr>
        <p:spPr>
          <a:xfrm>
            <a:off x="442273" y="1586607"/>
            <a:ext cx="3535837" cy="399101"/>
          </a:xfrm>
          <a:prstGeom prst="rect">
            <a:avLst/>
          </a:prstGeom>
          <a:solidFill>
            <a:srgbClr val="D91C5C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F1DEBA2-38E8-474B-B9DE-29FE9E2F4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448" y="1590553"/>
            <a:ext cx="11350658" cy="48579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800" b="1" dirty="0">
                <a:solidFill>
                  <a:schemeClr val="bg1"/>
                </a:solidFill>
                <a:latin typeface="Roboto Cn"/>
                <a:ea typeface="Times New Roman" panose="02020603050405020304" pitchFamily="18" charset="0"/>
                <a:cs typeface="Calibri" panose="020F0502020204030204" pitchFamily="34" charset="0"/>
              </a:rPr>
              <a:t>A</a:t>
            </a:r>
            <a:r>
              <a:rPr lang="fr-FR" sz="1800" b="1" dirty="0">
                <a:solidFill>
                  <a:schemeClr val="bg1"/>
                </a:solidFill>
                <a:effectLst/>
                <a:latin typeface="Roboto Cn"/>
                <a:ea typeface="Times New Roman" panose="02020603050405020304" pitchFamily="18" charset="0"/>
                <a:cs typeface="Calibri" panose="020F0502020204030204" pitchFamily="34" charset="0"/>
              </a:rPr>
              <a:t> – Le financement</a:t>
            </a:r>
          </a:p>
          <a:p>
            <a:pPr marL="0" indent="0">
              <a:buNone/>
            </a:pPr>
            <a:endParaRPr lang="fr-FR" sz="1800" dirty="0">
              <a:solidFill>
                <a:schemeClr val="bg1"/>
              </a:solidFill>
              <a:latin typeface="Roboto Cn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fr-FR" sz="1800" dirty="0">
                <a:solidFill>
                  <a:srgbClr val="000000"/>
                </a:solidFill>
                <a:effectLst/>
                <a:latin typeface="Roboto Cn"/>
                <a:ea typeface="Times New Roman" panose="02020603050405020304" pitchFamily="18" charset="0"/>
                <a:cs typeface="Calibri" panose="020F0502020204030204" pitchFamily="34" charset="0"/>
              </a:rPr>
              <a:t>3. Présentez les besoins financiers de l’entreprise et le plan de financement :</a:t>
            </a:r>
          </a:p>
          <a:p>
            <a:pPr marL="0" indent="0">
              <a:buNone/>
            </a:pPr>
            <a:r>
              <a:rPr lang="fr-FR" sz="1800" i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Roboto Cn"/>
                <a:ea typeface="Times New Roman" panose="02020603050405020304" pitchFamily="18" charset="0"/>
                <a:cs typeface="Calibri" panose="020F0502020204030204" pitchFamily="34" charset="0"/>
              </a:rPr>
              <a:t>Joindre le dernier bilan ou le bilan prévisionnel à 3 ans en annexe du dossier de candidature</a:t>
            </a:r>
            <a:endParaRPr lang="fr-FR" sz="1800" dirty="0">
              <a:solidFill>
                <a:srgbClr val="000000"/>
              </a:solidFill>
              <a:effectLst/>
              <a:latin typeface="Roboto Cn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fr-FR" sz="1400" dirty="0">
              <a:solidFill>
                <a:schemeClr val="bg2">
                  <a:lumMod val="90000"/>
                </a:schemeClr>
              </a:solidFill>
            </a:endParaRP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AB91272B-E35E-40C9-A2BD-48DC38015844}"/>
              </a:ext>
            </a:extLst>
          </p:cNvPr>
          <p:cNvSpPr/>
          <p:nvPr/>
        </p:nvSpPr>
        <p:spPr>
          <a:xfrm>
            <a:off x="0" y="0"/>
            <a:ext cx="12187555" cy="1320165"/>
          </a:xfrm>
          <a:custGeom>
            <a:avLst/>
            <a:gdLst/>
            <a:ahLst/>
            <a:cxnLst/>
            <a:rect l="l" t="t" r="r" b="b"/>
            <a:pathLst>
              <a:path w="12187555" h="1320165">
                <a:moveTo>
                  <a:pt x="12187428" y="0"/>
                </a:moveTo>
                <a:lnTo>
                  <a:pt x="0" y="0"/>
                </a:lnTo>
                <a:lnTo>
                  <a:pt x="0" y="1319784"/>
                </a:lnTo>
                <a:lnTo>
                  <a:pt x="12187428" y="1319784"/>
                </a:lnTo>
                <a:lnTo>
                  <a:pt x="12187428" y="0"/>
                </a:lnTo>
                <a:close/>
              </a:path>
            </a:pathLst>
          </a:custGeom>
          <a:solidFill>
            <a:srgbClr val="00B1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25247F8-D49E-4FA7-AD64-4EA67AAE6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902" y="-70861"/>
            <a:ext cx="10515600" cy="1325563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  <a:latin typeface="Bahnschrift" panose="020B0502040204020203" pitchFamily="34" charset="0"/>
              </a:rPr>
              <a:t>IV – Les besoins de l’entreprise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3DED887-3E63-48BF-A19B-A3CBA16F5C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5410" y="-1"/>
            <a:ext cx="1426590" cy="1341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6691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F835572-2637-4DBE-927F-D96BAAE31D72}"/>
              </a:ext>
            </a:extLst>
          </p:cNvPr>
          <p:cNvSpPr/>
          <p:nvPr/>
        </p:nvSpPr>
        <p:spPr>
          <a:xfrm>
            <a:off x="442273" y="1586607"/>
            <a:ext cx="4450238" cy="399101"/>
          </a:xfrm>
          <a:prstGeom prst="rect">
            <a:avLst/>
          </a:prstGeom>
          <a:solidFill>
            <a:srgbClr val="D91C5C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F1DEBA2-38E8-474B-B9DE-29FE9E2F4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274" y="1618234"/>
            <a:ext cx="11350658" cy="48579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800" b="1" dirty="0">
                <a:solidFill>
                  <a:schemeClr val="bg1"/>
                </a:solidFill>
                <a:effectLst/>
                <a:latin typeface="Roboto Cn"/>
                <a:ea typeface="Times New Roman" panose="02020603050405020304" pitchFamily="18" charset="0"/>
                <a:cs typeface="Calibri" panose="020F0502020204030204" pitchFamily="34" charset="0"/>
              </a:rPr>
              <a:t>1 image vaut mieux que 1000 mots !</a:t>
            </a:r>
          </a:p>
          <a:p>
            <a:pPr marL="0" indent="0">
              <a:buNone/>
            </a:pPr>
            <a:endParaRPr lang="fr-FR" sz="1800" dirty="0">
              <a:solidFill>
                <a:schemeClr val="bg1"/>
              </a:solidFill>
              <a:latin typeface="Roboto Cn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fr-FR" sz="1800" dirty="0">
                <a:solidFill>
                  <a:srgbClr val="000000"/>
                </a:solidFill>
                <a:effectLst/>
                <a:latin typeface="Roboto Cn"/>
                <a:ea typeface="Times New Roman" panose="02020603050405020304" pitchFamily="18" charset="0"/>
                <a:cs typeface="Calibri" panose="020F0502020204030204" pitchFamily="34" charset="0"/>
              </a:rPr>
              <a:t>Illustrez votre projet:</a:t>
            </a:r>
            <a:endParaRPr lang="fr-FR" sz="1400" dirty="0">
              <a:solidFill>
                <a:schemeClr val="bg2">
                  <a:lumMod val="90000"/>
                </a:schemeClr>
              </a:solidFill>
            </a:endParaRP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AB91272B-E35E-40C9-A2BD-48DC38015844}"/>
              </a:ext>
            </a:extLst>
          </p:cNvPr>
          <p:cNvSpPr/>
          <p:nvPr/>
        </p:nvSpPr>
        <p:spPr>
          <a:xfrm>
            <a:off x="0" y="0"/>
            <a:ext cx="12187555" cy="1320165"/>
          </a:xfrm>
          <a:custGeom>
            <a:avLst/>
            <a:gdLst/>
            <a:ahLst/>
            <a:cxnLst/>
            <a:rect l="l" t="t" r="r" b="b"/>
            <a:pathLst>
              <a:path w="12187555" h="1320165">
                <a:moveTo>
                  <a:pt x="12187428" y="0"/>
                </a:moveTo>
                <a:lnTo>
                  <a:pt x="0" y="0"/>
                </a:lnTo>
                <a:lnTo>
                  <a:pt x="0" y="1319784"/>
                </a:lnTo>
                <a:lnTo>
                  <a:pt x="12187428" y="1319784"/>
                </a:lnTo>
                <a:lnTo>
                  <a:pt x="12187428" y="0"/>
                </a:lnTo>
                <a:close/>
              </a:path>
            </a:pathLst>
          </a:custGeom>
          <a:solidFill>
            <a:srgbClr val="00B1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25247F8-D49E-4FA7-AD64-4EA67AAE6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902" y="-70861"/>
            <a:ext cx="10515600" cy="1325563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  <a:latin typeface="Bahnschrift" panose="020B0502040204020203" pitchFamily="34" charset="0"/>
              </a:rPr>
              <a:t>V – Votre projet en images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1969F07-61CB-4D43-A18F-ABCDB2FAF6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5410" y="-1"/>
            <a:ext cx="1426590" cy="1341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7147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AB91272B-E35E-40C9-A2BD-48DC38015844}"/>
              </a:ext>
            </a:extLst>
          </p:cNvPr>
          <p:cNvSpPr/>
          <p:nvPr/>
        </p:nvSpPr>
        <p:spPr>
          <a:xfrm>
            <a:off x="4445" y="2884602"/>
            <a:ext cx="12187555" cy="1320165"/>
          </a:xfrm>
          <a:custGeom>
            <a:avLst/>
            <a:gdLst/>
            <a:ahLst/>
            <a:cxnLst/>
            <a:rect l="l" t="t" r="r" b="b"/>
            <a:pathLst>
              <a:path w="12187555" h="1320165">
                <a:moveTo>
                  <a:pt x="12187428" y="0"/>
                </a:moveTo>
                <a:lnTo>
                  <a:pt x="0" y="0"/>
                </a:lnTo>
                <a:lnTo>
                  <a:pt x="0" y="1319784"/>
                </a:lnTo>
                <a:lnTo>
                  <a:pt x="12187428" y="1319784"/>
                </a:lnTo>
                <a:lnTo>
                  <a:pt x="12187428" y="0"/>
                </a:lnTo>
                <a:close/>
              </a:path>
            </a:pathLst>
          </a:custGeom>
          <a:solidFill>
            <a:srgbClr val="00B1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25247F8-D49E-4FA7-AD64-4EA67AAE6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4182" y="2879204"/>
            <a:ext cx="10515600" cy="1325563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  <a:latin typeface="Bahnschrift" panose="020B0502040204020203" pitchFamily="34" charset="0"/>
              </a:rPr>
              <a:t>Annexes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1969F07-61CB-4D43-A18F-ABCDB2FAF6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94876" y="0"/>
            <a:ext cx="2584830" cy="243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159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05ABE6C-384D-436C-B48A-0FA828B29D43}"/>
              </a:ext>
            </a:extLst>
          </p:cNvPr>
          <p:cNvSpPr/>
          <p:nvPr/>
        </p:nvSpPr>
        <p:spPr>
          <a:xfrm>
            <a:off x="0" y="0"/>
            <a:ext cx="8729220" cy="1102936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8FDFBC4E-BCDB-4BC0-9F13-92285FA15A37}"/>
              </a:ext>
            </a:extLst>
          </p:cNvPr>
          <p:cNvSpPr txBox="1">
            <a:spLocks/>
          </p:cNvSpPr>
          <p:nvPr/>
        </p:nvSpPr>
        <p:spPr>
          <a:xfrm>
            <a:off x="-936396" y="-473865"/>
            <a:ext cx="9162853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Bahnschrift" panose="020B0502040204020203" pitchFamily="34" charset="0"/>
              </a:rPr>
              <a:t>Dossier de candidature 2022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A72E79BB-0CEA-44C6-A4E0-93046953977A}"/>
              </a:ext>
            </a:extLst>
          </p:cNvPr>
          <p:cNvSpPr txBox="1">
            <a:spLocks/>
          </p:cNvSpPr>
          <p:nvPr/>
        </p:nvSpPr>
        <p:spPr>
          <a:xfrm>
            <a:off x="327973" y="2585470"/>
            <a:ext cx="10889923" cy="340345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fr-FR" sz="1800" b="1" dirty="0">
                <a:solidFill>
                  <a:srgbClr val="000000"/>
                </a:solidFill>
                <a:effectLst/>
                <a:latin typeface="Roboto Cn"/>
                <a:ea typeface="Times New Roman" panose="02020603050405020304" pitchFamily="18" charset="0"/>
                <a:cs typeface="Calibri" panose="020F0502020204030204" pitchFamily="34" charset="0"/>
              </a:rPr>
              <a:t>Dans votre dossier de candidature, vous êtes priés de faire figurer les éléments dans l’ordre et en détails selon cette trame. Vous êtes libres d’ajouter des visuels/photos sur chacune des slides et de vous approprier le document à condition de ne pas dépasser le nombre maximum de slides autorisées (20 hors annexes). </a:t>
            </a:r>
          </a:p>
          <a:p>
            <a:pPr>
              <a:lnSpc>
                <a:spcPct val="120000"/>
              </a:lnSpc>
            </a:pPr>
            <a:endParaRPr lang="fr-FR" sz="1800" b="1" dirty="0">
              <a:solidFill>
                <a:srgbClr val="000000"/>
              </a:solidFill>
              <a:latin typeface="Roboto Cn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20000"/>
              </a:lnSpc>
            </a:pPr>
            <a:r>
              <a:rPr lang="fr-FR" sz="1800" b="1" dirty="0">
                <a:solidFill>
                  <a:srgbClr val="D91C5C"/>
                </a:solidFill>
                <a:effectLst/>
                <a:latin typeface="Roboto Cn"/>
                <a:ea typeface="Times New Roman" panose="02020603050405020304" pitchFamily="18" charset="0"/>
                <a:cs typeface="Calibri" panose="020F0502020204030204" pitchFamily="34" charset="0"/>
              </a:rPr>
              <a:t>ATTENTION,</a:t>
            </a:r>
            <a:r>
              <a:rPr lang="fr-FR" sz="1800" b="1" dirty="0">
                <a:solidFill>
                  <a:srgbClr val="000000"/>
                </a:solidFill>
                <a:effectLst/>
                <a:latin typeface="Roboto Cn"/>
                <a:ea typeface="Times New Roman" panose="02020603050405020304" pitchFamily="18" charset="0"/>
                <a:cs typeface="Calibri" panose="020F0502020204030204" pitchFamily="34" charset="0"/>
              </a:rPr>
              <a:t> afin que votre dossier soit complet, vous devez remplir le formulaire sur le site du concours : </a:t>
            </a:r>
            <a:r>
              <a:rPr lang="fr-FR" sz="1800" b="1" dirty="0">
                <a:solidFill>
                  <a:srgbClr val="00B1B3"/>
                </a:solidFill>
                <a:effectLst/>
                <a:latin typeface="Roboto Cn"/>
                <a:ea typeface="Times New Roman" panose="02020603050405020304" pitchFamily="18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https://www.concours-bio.fr/concours-national-creation-agroalimentaire-bio/</a:t>
            </a:r>
            <a:r>
              <a:rPr lang="fr-FR" sz="1800" b="1" dirty="0">
                <a:solidFill>
                  <a:srgbClr val="00B1B3"/>
                </a:solidFill>
                <a:effectLst/>
                <a:latin typeface="Roboto Cn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</a:p>
          <a:p>
            <a:pPr>
              <a:lnSpc>
                <a:spcPct val="120000"/>
              </a:lnSpc>
            </a:pPr>
            <a:endParaRPr lang="fr-FR" sz="1800" b="1" dirty="0">
              <a:solidFill>
                <a:srgbClr val="00B1B3"/>
              </a:solidFill>
              <a:latin typeface="Roboto Cn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20000"/>
              </a:lnSpc>
            </a:pPr>
            <a:endParaRPr lang="fr-FR" sz="1800" b="1" dirty="0">
              <a:solidFill>
                <a:srgbClr val="000000"/>
              </a:solidFill>
              <a:latin typeface="Roboto Cn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DB9C181-E021-4A30-B02C-7631E65BDE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2853" y="20236"/>
            <a:ext cx="2627084" cy="2470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616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F835572-2637-4DBE-927F-D96BAAE31D72}"/>
              </a:ext>
            </a:extLst>
          </p:cNvPr>
          <p:cNvSpPr/>
          <p:nvPr/>
        </p:nvSpPr>
        <p:spPr>
          <a:xfrm>
            <a:off x="442274" y="1557732"/>
            <a:ext cx="5477759" cy="399101"/>
          </a:xfrm>
          <a:prstGeom prst="rect">
            <a:avLst/>
          </a:prstGeom>
          <a:solidFill>
            <a:srgbClr val="D91C5C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F1DEBA2-38E8-474B-B9DE-29FE9E2F4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274" y="1618234"/>
            <a:ext cx="11350658" cy="457080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sz="1800" b="1" dirty="0">
                <a:solidFill>
                  <a:schemeClr val="bg1"/>
                </a:solidFill>
                <a:effectLst/>
                <a:latin typeface="Roboto Cn"/>
                <a:ea typeface="Times New Roman" panose="02020603050405020304" pitchFamily="18" charset="0"/>
                <a:cs typeface="Calibri" panose="020F0502020204030204" pitchFamily="34" charset="0"/>
              </a:rPr>
              <a:t>A - Présentation des créateurs et de l’entreprise </a:t>
            </a:r>
          </a:p>
          <a:p>
            <a:pPr marL="0" indent="0">
              <a:buNone/>
            </a:pPr>
            <a:endParaRPr lang="fr-FR" sz="1800" dirty="0">
              <a:solidFill>
                <a:schemeClr val="bg1"/>
              </a:solidFill>
              <a:latin typeface="Roboto Cn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457200" indent="-457200">
              <a:buAutoNum type="arabicPeriod"/>
            </a:pPr>
            <a:r>
              <a:rPr lang="fr-FR" sz="2000" dirty="0">
                <a:solidFill>
                  <a:srgbClr val="000000"/>
                </a:solidFill>
                <a:effectLst/>
                <a:latin typeface="Roboto Cn"/>
                <a:ea typeface="Times New Roman" panose="02020603050405020304" pitchFamily="18" charset="0"/>
                <a:cs typeface="Calibri" panose="020F0502020204030204" pitchFamily="34" charset="0"/>
              </a:rPr>
              <a:t>Présentez chaque membre de l’équipe (études, filière et expériences professionnelles) : </a:t>
            </a:r>
          </a:p>
          <a:p>
            <a:pPr marL="0" indent="0">
              <a:buNone/>
            </a:pPr>
            <a:r>
              <a:rPr lang="fr-FR" sz="1700" i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Roboto Cn"/>
                <a:ea typeface="Times New Roman" panose="02020603050405020304" pitchFamily="18" charset="0"/>
                <a:cs typeface="Calibri" panose="020F0502020204030204" pitchFamily="34" charset="0"/>
              </a:rPr>
              <a:t>Un CV de chacun des membres devra être joint en annexe du dossier de candidature</a:t>
            </a:r>
          </a:p>
          <a:p>
            <a:pPr marL="0" indent="0">
              <a:buNone/>
            </a:pPr>
            <a:r>
              <a:rPr lang="fr-FR" sz="2000" dirty="0">
                <a:solidFill>
                  <a:schemeClr val="bg2">
                    <a:lumMod val="90000"/>
                  </a:schemeClr>
                </a:solidFill>
                <a:latin typeface="Roboto Cn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........................................</a:t>
            </a:r>
          </a:p>
          <a:p>
            <a:pPr marL="0" indent="0">
              <a:buNone/>
            </a:pPr>
            <a:endParaRPr lang="fr-FR" sz="2000" dirty="0">
              <a:latin typeface="Roboto Cn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fr-FR" sz="2000" dirty="0">
                <a:solidFill>
                  <a:srgbClr val="000000"/>
                </a:solidFill>
                <a:latin typeface="Roboto Cn"/>
                <a:cs typeface="Calibri" panose="020F0502020204030204" pitchFamily="34" charset="0"/>
              </a:rPr>
              <a:t>2. Quel a été l’évènement déclencheur de votre projet ?</a:t>
            </a:r>
          </a:p>
          <a:p>
            <a:pPr marL="0" indent="0">
              <a:buNone/>
            </a:pPr>
            <a:r>
              <a:rPr lang="fr-FR" sz="2000" dirty="0">
                <a:solidFill>
                  <a:schemeClr val="bg2">
                    <a:lumMod val="90000"/>
                  </a:schemeClr>
                </a:solidFill>
                <a:latin typeface="Roboto Cn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........................................</a:t>
            </a:r>
          </a:p>
          <a:p>
            <a:pPr marL="0" indent="0">
              <a:spcBef>
                <a:spcPts val="600"/>
              </a:spcBef>
              <a:buNone/>
            </a:pPr>
            <a:endParaRPr lang="fr-FR" sz="2000" dirty="0">
              <a:solidFill>
                <a:srgbClr val="000000"/>
              </a:solidFill>
              <a:latin typeface="Roboto Cn"/>
              <a:cs typeface="Calibri" panose="020F0502020204030204" pitchFamily="34" charset="0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fr-FR" sz="2000" dirty="0">
                <a:solidFill>
                  <a:srgbClr val="000000"/>
                </a:solidFill>
                <a:latin typeface="Roboto Cn"/>
                <a:cs typeface="Calibri" panose="020F0502020204030204" pitchFamily="34" charset="0"/>
              </a:rPr>
              <a:t>3. Présentez l’entreprise : descriptif rapide de l’entreprise ou du projet (forme juridique, répartition du capital, année de création)</a:t>
            </a:r>
          </a:p>
          <a:p>
            <a:pPr marL="0" indent="0">
              <a:buNone/>
            </a:pPr>
            <a:r>
              <a:rPr lang="fr-FR" sz="2000" dirty="0">
                <a:solidFill>
                  <a:schemeClr val="bg2">
                    <a:lumMod val="90000"/>
                  </a:schemeClr>
                </a:solidFill>
                <a:latin typeface="Roboto Cn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.......................................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AB91272B-E35E-40C9-A2BD-48DC38015844}"/>
              </a:ext>
            </a:extLst>
          </p:cNvPr>
          <p:cNvSpPr/>
          <p:nvPr/>
        </p:nvSpPr>
        <p:spPr>
          <a:xfrm>
            <a:off x="0" y="0"/>
            <a:ext cx="12187555" cy="1320165"/>
          </a:xfrm>
          <a:custGeom>
            <a:avLst/>
            <a:gdLst/>
            <a:ahLst/>
            <a:cxnLst/>
            <a:rect l="l" t="t" r="r" b="b"/>
            <a:pathLst>
              <a:path w="12187555" h="1320165">
                <a:moveTo>
                  <a:pt x="12187428" y="0"/>
                </a:moveTo>
                <a:lnTo>
                  <a:pt x="0" y="0"/>
                </a:lnTo>
                <a:lnTo>
                  <a:pt x="0" y="1319784"/>
                </a:lnTo>
                <a:lnTo>
                  <a:pt x="12187428" y="1319784"/>
                </a:lnTo>
                <a:lnTo>
                  <a:pt x="12187428" y="0"/>
                </a:lnTo>
                <a:close/>
              </a:path>
            </a:pathLst>
          </a:custGeom>
          <a:solidFill>
            <a:srgbClr val="00B1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25247F8-D49E-4FA7-AD64-4EA67AAE6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286" y="-5398"/>
            <a:ext cx="10515600" cy="1325563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  <a:latin typeface="Bahnschrift" panose="020B0502040204020203" pitchFamily="34" charset="0"/>
              </a:rPr>
              <a:t>I - Présentation de l’équipe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EBACDBD-698C-4FDC-94D3-4CBEF23AB9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5410" y="-12059"/>
            <a:ext cx="1426590" cy="1341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132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F835572-2637-4DBE-927F-D96BAAE31D72}"/>
              </a:ext>
            </a:extLst>
          </p:cNvPr>
          <p:cNvSpPr/>
          <p:nvPr/>
        </p:nvSpPr>
        <p:spPr>
          <a:xfrm>
            <a:off x="442273" y="1586607"/>
            <a:ext cx="3535837" cy="399101"/>
          </a:xfrm>
          <a:prstGeom prst="rect">
            <a:avLst/>
          </a:prstGeom>
          <a:solidFill>
            <a:srgbClr val="D91C5C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F1DEBA2-38E8-474B-B9DE-29FE9E2F4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274" y="1618234"/>
            <a:ext cx="11350658" cy="48579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800" b="1" dirty="0">
                <a:solidFill>
                  <a:schemeClr val="bg1"/>
                </a:solidFill>
                <a:latin typeface="Roboto Cn"/>
                <a:ea typeface="Times New Roman" panose="02020603050405020304" pitchFamily="18" charset="0"/>
                <a:cs typeface="Calibri" panose="020F0502020204030204" pitchFamily="34" charset="0"/>
              </a:rPr>
              <a:t>B</a:t>
            </a:r>
            <a:r>
              <a:rPr lang="fr-FR" sz="1800" b="1" dirty="0">
                <a:solidFill>
                  <a:schemeClr val="bg1"/>
                </a:solidFill>
                <a:effectLst/>
                <a:latin typeface="Roboto Cn"/>
                <a:ea typeface="Times New Roman" panose="02020603050405020304" pitchFamily="18" charset="0"/>
                <a:cs typeface="Calibri" panose="020F0502020204030204" pitchFamily="34" charset="0"/>
              </a:rPr>
              <a:t> – La démarche bio</a:t>
            </a:r>
          </a:p>
          <a:p>
            <a:pPr marL="0" indent="0">
              <a:buNone/>
            </a:pPr>
            <a:endParaRPr lang="fr-FR" sz="1800" dirty="0">
              <a:solidFill>
                <a:schemeClr val="bg1"/>
              </a:solidFill>
              <a:latin typeface="Roboto Cn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fr-FR" sz="1800" dirty="0">
                <a:solidFill>
                  <a:srgbClr val="000000"/>
                </a:solidFill>
                <a:effectLst/>
                <a:latin typeface="Roboto Cn"/>
                <a:ea typeface="Times New Roman" panose="02020603050405020304" pitchFamily="18" charset="0"/>
                <a:cs typeface="Calibri" panose="020F0502020204030204" pitchFamily="34" charset="0"/>
              </a:rPr>
              <a:t>3. Expliquez votre démarche bio : l’historique et les motivations principales de votre positionnement bio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2800" dirty="0">
                <a:solidFill>
                  <a:schemeClr val="bg2">
                    <a:lumMod val="90000"/>
                  </a:schemeClr>
                </a:solidFill>
                <a:latin typeface="Roboto Cn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...........................................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2800" dirty="0">
                <a:solidFill>
                  <a:schemeClr val="bg2">
                    <a:lumMod val="90000"/>
                  </a:schemeClr>
                </a:solidFill>
                <a:latin typeface="Roboto Cn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...........................................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2800" dirty="0">
                <a:solidFill>
                  <a:schemeClr val="bg2">
                    <a:lumMod val="90000"/>
                  </a:schemeClr>
                </a:solidFill>
                <a:latin typeface="Roboto Cn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...........................................</a:t>
            </a:r>
          </a:p>
          <a:p>
            <a:pPr marL="0" indent="0">
              <a:buNone/>
            </a:pPr>
            <a:endParaRPr lang="fr-FR" sz="2800" dirty="0">
              <a:solidFill>
                <a:schemeClr val="bg2">
                  <a:lumMod val="90000"/>
                </a:schemeClr>
              </a:solidFill>
              <a:latin typeface="Roboto Cn"/>
            </a:endParaRPr>
          </a:p>
          <a:p>
            <a:pPr marL="0" indent="0">
              <a:buNone/>
            </a:pPr>
            <a:endParaRPr lang="fr-FR" sz="1400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AB91272B-E35E-40C9-A2BD-48DC38015844}"/>
              </a:ext>
            </a:extLst>
          </p:cNvPr>
          <p:cNvSpPr/>
          <p:nvPr/>
        </p:nvSpPr>
        <p:spPr>
          <a:xfrm>
            <a:off x="0" y="0"/>
            <a:ext cx="12187555" cy="1320165"/>
          </a:xfrm>
          <a:custGeom>
            <a:avLst/>
            <a:gdLst/>
            <a:ahLst/>
            <a:cxnLst/>
            <a:rect l="l" t="t" r="r" b="b"/>
            <a:pathLst>
              <a:path w="12187555" h="1320165">
                <a:moveTo>
                  <a:pt x="12187428" y="0"/>
                </a:moveTo>
                <a:lnTo>
                  <a:pt x="0" y="0"/>
                </a:lnTo>
                <a:lnTo>
                  <a:pt x="0" y="1319784"/>
                </a:lnTo>
                <a:lnTo>
                  <a:pt x="12187428" y="1319784"/>
                </a:lnTo>
                <a:lnTo>
                  <a:pt x="12187428" y="0"/>
                </a:lnTo>
                <a:close/>
              </a:path>
            </a:pathLst>
          </a:custGeom>
          <a:solidFill>
            <a:srgbClr val="00B1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25247F8-D49E-4FA7-AD64-4EA67AAE6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273" y="16886"/>
            <a:ext cx="10515600" cy="1325563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  <a:latin typeface="Bahnschrift" panose="020B0502040204020203" pitchFamily="34" charset="0"/>
              </a:rPr>
              <a:t>I - Présentation de l’équipe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9E9ACE6-602B-4BD8-9385-2A1581784C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5410" y="-1"/>
            <a:ext cx="1426590" cy="1341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772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F835572-2637-4DBE-927F-D96BAAE31D72}"/>
              </a:ext>
            </a:extLst>
          </p:cNvPr>
          <p:cNvSpPr/>
          <p:nvPr/>
        </p:nvSpPr>
        <p:spPr>
          <a:xfrm>
            <a:off x="442273" y="1586607"/>
            <a:ext cx="3535837" cy="399101"/>
          </a:xfrm>
          <a:prstGeom prst="rect">
            <a:avLst/>
          </a:prstGeom>
          <a:solidFill>
            <a:srgbClr val="D91C5C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F1DEBA2-38E8-474B-B9DE-29FE9E2F4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274" y="1618234"/>
            <a:ext cx="11350658" cy="485797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1800" b="1" dirty="0">
                <a:solidFill>
                  <a:schemeClr val="bg1"/>
                </a:solidFill>
                <a:effectLst/>
                <a:latin typeface="Roboto Cn"/>
                <a:ea typeface="Times New Roman" panose="02020603050405020304" pitchFamily="18" charset="0"/>
                <a:cs typeface="Calibri" panose="020F0502020204030204" pitchFamily="34" charset="0"/>
              </a:rPr>
              <a:t>A – L’idée / Le produit</a:t>
            </a:r>
          </a:p>
          <a:p>
            <a:pPr marL="0" indent="0">
              <a:buNone/>
            </a:pPr>
            <a:endParaRPr lang="fr-FR" sz="1800" dirty="0">
              <a:solidFill>
                <a:schemeClr val="bg1"/>
              </a:solidFill>
              <a:latin typeface="Roboto Cn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fr-FR" sz="1800" dirty="0">
                <a:solidFill>
                  <a:srgbClr val="000000"/>
                </a:solidFill>
                <a:effectLst/>
                <a:latin typeface="Roboto Cn"/>
                <a:ea typeface="Times New Roman" panose="02020603050405020304" pitchFamily="18" charset="0"/>
                <a:cs typeface="Calibri" panose="020F0502020204030204" pitchFamily="34" charset="0"/>
              </a:rPr>
              <a:t>1. Détaillez la gamme de produits, les services proposés ainsi que le process de fabrication : </a:t>
            </a:r>
          </a:p>
          <a:p>
            <a:pPr marL="0" indent="0">
              <a:buNone/>
            </a:pPr>
            <a:r>
              <a:rPr lang="fr-FR" dirty="0">
                <a:solidFill>
                  <a:schemeClr val="bg2">
                    <a:lumMod val="90000"/>
                  </a:schemeClr>
                </a:solidFill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……………………………………………………………………………………………………………………………………………………………………………………………………………………….........................</a:t>
            </a:r>
          </a:p>
          <a:p>
            <a:pPr marL="0" indent="0">
              <a:buNone/>
            </a:pPr>
            <a:r>
              <a:rPr lang="fr-FR" dirty="0">
                <a:solidFill>
                  <a:schemeClr val="bg2">
                    <a:lumMod val="90000"/>
                  </a:schemeClr>
                </a:solidFill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……………………………………………………………………………………………………………………………………………………………………………………………………………………….........................</a:t>
            </a:r>
          </a:p>
          <a:p>
            <a:pPr marL="0" indent="0">
              <a:buNone/>
            </a:pPr>
            <a:endParaRPr lang="fr-FR" sz="1050" dirty="0">
              <a:solidFill>
                <a:schemeClr val="bg2">
                  <a:lumMod val="90000"/>
                </a:schemeClr>
              </a:solidFill>
            </a:endParaRPr>
          </a:p>
          <a:p>
            <a:pPr marL="0" indent="0">
              <a:buNone/>
            </a:pPr>
            <a:r>
              <a:rPr lang="fr-FR" sz="1800" dirty="0">
                <a:solidFill>
                  <a:srgbClr val="000000"/>
                </a:solidFill>
                <a:latin typeface="Roboto Cn"/>
                <a:cs typeface="Calibri" panose="020F0502020204030204" pitchFamily="34" charset="0"/>
              </a:rPr>
              <a:t>2. Expliquez pourquoi votre produit est innovant et pourquoi votre marché est porteur :</a:t>
            </a: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bg2">
                    <a:lumMod val="90000"/>
                  </a:schemeClr>
                </a:solidFill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……………………………………………………………………………………………………………………………………………………………………………………………………………………….........................</a:t>
            </a:r>
          </a:p>
          <a:p>
            <a:pPr marL="0" indent="0">
              <a:buNone/>
            </a:pPr>
            <a:r>
              <a:rPr lang="fr-FR" dirty="0">
                <a:solidFill>
                  <a:schemeClr val="bg2">
                    <a:lumMod val="90000"/>
                  </a:schemeClr>
                </a:solidFill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……………………………………………………………………………………………………………………………………………………………………………………………………………………….........................</a:t>
            </a:r>
          </a:p>
          <a:p>
            <a:pPr marL="0" indent="0">
              <a:buNone/>
            </a:pPr>
            <a:endParaRPr lang="fr-FR" sz="1400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AB91272B-E35E-40C9-A2BD-48DC38015844}"/>
              </a:ext>
            </a:extLst>
          </p:cNvPr>
          <p:cNvSpPr/>
          <p:nvPr/>
        </p:nvSpPr>
        <p:spPr>
          <a:xfrm>
            <a:off x="0" y="0"/>
            <a:ext cx="12187555" cy="1320165"/>
          </a:xfrm>
          <a:custGeom>
            <a:avLst/>
            <a:gdLst/>
            <a:ahLst/>
            <a:cxnLst/>
            <a:rect l="l" t="t" r="r" b="b"/>
            <a:pathLst>
              <a:path w="12187555" h="1320165">
                <a:moveTo>
                  <a:pt x="12187428" y="0"/>
                </a:moveTo>
                <a:lnTo>
                  <a:pt x="0" y="0"/>
                </a:lnTo>
                <a:lnTo>
                  <a:pt x="0" y="1319784"/>
                </a:lnTo>
                <a:lnTo>
                  <a:pt x="12187428" y="1319784"/>
                </a:lnTo>
                <a:lnTo>
                  <a:pt x="12187428" y="0"/>
                </a:lnTo>
                <a:close/>
              </a:path>
            </a:pathLst>
          </a:custGeom>
          <a:solidFill>
            <a:srgbClr val="00B1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25247F8-D49E-4FA7-AD64-4EA67AAE6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791" y="26229"/>
            <a:ext cx="10515600" cy="1325563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  <a:latin typeface="Bahnschrift" panose="020B0502040204020203" pitchFamily="34" charset="0"/>
              </a:rPr>
              <a:t>II - Description du projet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BDEDCED-7CD4-412D-8DDE-1EC259AE0A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5410" y="-1"/>
            <a:ext cx="1426590" cy="1341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922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F835572-2637-4DBE-927F-D96BAAE31D72}"/>
              </a:ext>
            </a:extLst>
          </p:cNvPr>
          <p:cNvSpPr/>
          <p:nvPr/>
        </p:nvSpPr>
        <p:spPr>
          <a:xfrm>
            <a:off x="442273" y="1586607"/>
            <a:ext cx="3535837" cy="399101"/>
          </a:xfrm>
          <a:prstGeom prst="rect">
            <a:avLst/>
          </a:prstGeom>
          <a:solidFill>
            <a:srgbClr val="D91C5C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F1DEBA2-38E8-474B-B9DE-29FE9E2F4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274" y="1618234"/>
            <a:ext cx="11350658" cy="48579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800" b="1" dirty="0">
                <a:solidFill>
                  <a:schemeClr val="bg1"/>
                </a:solidFill>
                <a:effectLst/>
                <a:latin typeface="Roboto Cn"/>
                <a:ea typeface="Times New Roman" panose="02020603050405020304" pitchFamily="18" charset="0"/>
                <a:cs typeface="Calibri" panose="020F0502020204030204" pitchFamily="34" charset="0"/>
              </a:rPr>
              <a:t>B – Son contexte</a:t>
            </a:r>
          </a:p>
          <a:p>
            <a:pPr marL="0" indent="0">
              <a:buNone/>
            </a:pPr>
            <a:endParaRPr lang="fr-FR" sz="1800" dirty="0">
              <a:solidFill>
                <a:schemeClr val="bg1"/>
              </a:solidFill>
              <a:latin typeface="Roboto Cn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r-FR" sz="1800" dirty="0">
                <a:solidFill>
                  <a:srgbClr val="000000"/>
                </a:solidFill>
                <a:latin typeface="Roboto Cn"/>
                <a:ea typeface="Times New Roman" panose="02020603050405020304" pitchFamily="18" charset="0"/>
                <a:cs typeface="Calibri" panose="020F0502020204030204" pitchFamily="34" charset="0"/>
              </a:rPr>
              <a:t>3</a:t>
            </a:r>
            <a:r>
              <a:rPr lang="fr-FR" sz="1800" dirty="0">
                <a:solidFill>
                  <a:srgbClr val="000000"/>
                </a:solidFill>
                <a:effectLst/>
                <a:latin typeface="Roboto Cn"/>
                <a:ea typeface="Times New Roman" panose="02020603050405020304" pitchFamily="18" charset="0"/>
                <a:cs typeface="Calibri" panose="020F0502020204030204" pitchFamily="34" charset="0"/>
              </a:rPr>
              <a:t>. Expliquez qui sont vos concurrents et quelles sont leurs principales faiblesses : </a:t>
            </a:r>
            <a:r>
              <a:rPr lang="fr-FR" dirty="0">
                <a:solidFill>
                  <a:schemeClr val="bg2">
                    <a:lumMod val="90000"/>
                  </a:schemeClr>
                </a:solidFill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……………………………………………………………………………………………………………………………………………………………………………………………………………………….........................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dirty="0">
                <a:solidFill>
                  <a:schemeClr val="bg2">
                    <a:lumMod val="90000"/>
                  </a:schemeClr>
                </a:solidFill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……………………………………………………………………………………………………………………………………………………………………………………………………………………….........................</a:t>
            </a:r>
          </a:p>
          <a:p>
            <a:pPr marL="0" indent="0">
              <a:buNone/>
            </a:pPr>
            <a:endParaRPr lang="fr-FR" sz="1050" dirty="0"/>
          </a:p>
          <a:p>
            <a:pPr marL="0" indent="0">
              <a:buNone/>
            </a:pPr>
            <a:r>
              <a:rPr lang="fr-FR" sz="1800" dirty="0">
                <a:solidFill>
                  <a:srgbClr val="000000"/>
                </a:solidFill>
                <a:latin typeface="Roboto Cn"/>
                <a:cs typeface="Calibri" panose="020F0502020204030204" pitchFamily="34" charset="0"/>
              </a:rPr>
              <a:t>4. Précisez votre offre et décrivez votre client type :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dirty="0">
                <a:solidFill>
                  <a:schemeClr val="bg2">
                    <a:lumMod val="90000"/>
                  </a:schemeClr>
                </a:solidFill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……………………………………………………………………………………………………………………………………………………………………………………………………………………….........................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dirty="0">
                <a:solidFill>
                  <a:schemeClr val="bg2">
                    <a:lumMod val="90000"/>
                  </a:schemeClr>
                </a:solidFill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……………………………………………………………………………………………………………………………………………………………………………………………………………………….........................</a:t>
            </a:r>
          </a:p>
          <a:p>
            <a:pPr marL="0" indent="0">
              <a:buNone/>
            </a:pPr>
            <a:endParaRPr lang="fr-FR" sz="1400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AB91272B-E35E-40C9-A2BD-48DC38015844}"/>
              </a:ext>
            </a:extLst>
          </p:cNvPr>
          <p:cNvSpPr/>
          <p:nvPr/>
        </p:nvSpPr>
        <p:spPr>
          <a:xfrm>
            <a:off x="0" y="0"/>
            <a:ext cx="12187555" cy="1320165"/>
          </a:xfrm>
          <a:custGeom>
            <a:avLst/>
            <a:gdLst/>
            <a:ahLst/>
            <a:cxnLst/>
            <a:rect l="l" t="t" r="r" b="b"/>
            <a:pathLst>
              <a:path w="12187555" h="1320165">
                <a:moveTo>
                  <a:pt x="12187428" y="0"/>
                </a:moveTo>
                <a:lnTo>
                  <a:pt x="0" y="0"/>
                </a:lnTo>
                <a:lnTo>
                  <a:pt x="0" y="1319784"/>
                </a:lnTo>
                <a:lnTo>
                  <a:pt x="12187428" y="1319784"/>
                </a:lnTo>
                <a:lnTo>
                  <a:pt x="12187428" y="0"/>
                </a:lnTo>
                <a:close/>
              </a:path>
            </a:pathLst>
          </a:custGeom>
          <a:solidFill>
            <a:srgbClr val="00B1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25247F8-D49E-4FA7-AD64-4EA67AAE6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512" y="0"/>
            <a:ext cx="10515600" cy="1325563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  <a:latin typeface="Bahnschrift" panose="020B0502040204020203" pitchFamily="34" charset="0"/>
              </a:rPr>
              <a:t>II - Description du projet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CA9A892-9250-4734-B068-08FA6755B5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5410" y="-1"/>
            <a:ext cx="1426590" cy="1341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519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F835572-2637-4DBE-927F-D96BAAE31D72}"/>
              </a:ext>
            </a:extLst>
          </p:cNvPr>
          <p:cNvSpPr/>
          <p:nvPr/>
        </p:nvSpPr>
        <p:spPr>
          <a:xfrm>
            <a:off x="442273" y="1586607"/>
            <a:ext cx="3535837" cy="399101"/>
          </a:xfrm>
          <a:prstGeom prst="rect">
            <a:avLst/>
          </a:prstGeom>
          <a:solidFill>
            <a:srgbClr val="D91C5C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F1DEBA2-38E8-474B-B9DE-29FE9E2F4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274" y="1618234"/>
            <a:ext cx="11350658" cy="48579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800" b="1" dirty="0">
                <a:solidFill>
                  <a:schemeClr val="bg1"/>
                </a:solidFill>
                <a:effectLst/>
                <a:latin typeface="Roboto Cn"/>
                <a:ea typeface="Times New Roman" panose="02020603050405020304" pitchFamily="18" charset="0"/>
                <a:cs typeface="Calibri" panose="020F0502020204030204" pitchFamily="34" charset="0"/>
              </a:rPr>
              <a:t>C – Sa mise en place</a:t>
            </a:r>
          </a:p>
          <a:p>
            <a:pPr marL="0" indent="0">
              <a:buNone/>
            </a:pPr>
            <a:endParaRPr lang="fr-FR" sz="1800" dirty="0">
              <a:solidFill>
                <a:schemeClr val="bg1"/>
              </a:solidFill>
              <a:latin typeface="Roboto Cn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r-FR" sz="1800" dirty="0">
                <a:solidFill>
                  <a:srgbClr val="000000"/>
                </a:solidFill>
                <a:effectLst/>
                <a:latin typeface="Roboto Cn"/>
                <a:ea typeface="Times New Roman" panose="02020603050405020304" pitchFamily="18" charset="0"/>
                <a:cs typeface="Calibri" panose="020F0502020204030204" pitchFamily="34" charset="0"/>
              </a:rPr>
              <a:t>1. Expliquez comment vous envisagez la commercialisation de votre/vos produit(s) : </a:t>
            </a:r>
            <a:r>
              <a:rPr lang="fr-FR" dirty="0">
                <a:solidFill>
                  <a:schemeClr val="bg2">
                    <a:lumMod val="90000"/>
                  </a:schemeClr>
                </a:solidFill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……………………………………………………………………………………………………………………………………………………………………………………………………………………….........................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dirty="0">
                <a:solidFill>
                  <a:schemeClr val="bg2">
                    <a:lumMod val="90000"/>
                  </a:schemeClr>
                </a:solidFill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……………………………………………………………………………………………………………………………………………………………………………………………………………………….........................</a:t>
            </a:r>
          </a:p>
          <a:p>
            <a:pPr marL="0" indent="0">
              <a:buNone/>
            </a:pPr>
            <a:endParaRPr lang="fr-FR" sz="1050" dirty="0"/>
          </a:p>
          <a:p>
            <a:pPr marL="0" indent="0">
              <a:spcBef>
                <a:spcPts val="0"/>
              </a:spcBef>
              <a:buNone/>
            </a:pPr>
            <a:r>
              <a:rPr lang="fr-FR" sz="1800" dirty="0">
                <a:solidFill>
                  <a:srgbClr val="000000"/>
                </a:solidFill>
                <a:latin typeface="Roboto Cn"/>
                <a:cs typeface="Calibri" panose="020F0502020204030204" pitchFamily="34" charset="0"/>
              </a:rPr>
              <a:t>2. Expliquez comment sont organisés les approvisionnements : </a:t>
            </a:r>
            <a:r>
              <a:rPr lang="fr-FR" dirty="0">
                <a:solidFill>
                  <a:schemeClr val="bg2">
                    <a:lumMod val="90000"/>
                  </a:schemeClr>
                </a:solidFill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……………………………………………………………………………………………………………………………………………………………………………………………………………………….........................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dirty="0">
                <a:solidFill>
                  <a:schemeClr val="bg2">
                    <a:lumMod val="90000"/>
                  </a:schemeClr>
                </a:solidFill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……………………………………………………………………………………………………………………………………………………………………………………………………………………….........................</a:t>
            </a:r>
          </a:p>
          <a:p>
            <a:pPr marL="0" indent="0">
              <a:buNone/>
            </a:pPr>
            <a:endParaRPr lang="fr-FR" sz="1400" dirty="0">
              <a:solidFill>
                <a:schemeClr val="bg2">
                  <a:lumMod val="90000"/>
                </a:schemeClr>
              </a:solidFill>
            </a:endParaRP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AB91272B-E35E-40C9-A2BD-48DC38015844}"/>
              </a:ext>
            </a:extLst>
          </p:cNvPr>
          <p:cNvSpPr/>
          <p:nvPr/>
        </p:nvSpPr>
        <p:spPr>
          <a:xfrm>
            <a:off x="0" y="0"/>
            <a:ext cx="12187555" cy="1320165"/>
          </a:xfrm>
          <a:custGeom>
            <a:avLst/>
            <a:gdLst/>
            <a:ahLst/>
            <a:cxnLst/>
            <a:rect l="l" t="t" r="r" b="b"/>
            <a:pathLst>
              <a:path w="12187555" h="1320165">
                <a:moveTo>
                  <a:pt x="12187428" y="0"/>
                </a:moveTo>
                <a:lnTo>
                  <a:pt x="0" y="0"/>
                </a:lnTo>
                <a:lnTo>
                  <a:pt x="0" y="1319784"/>
                </a:lnTo>
                <a:lnTo>
                  <a:pt x="12187428" y="1319784"/>
                </a:lnTo>
                <a:lnTo>
                  <a:pt x="12187428" y="0"/>
                </a:lnTo>
                <a:close/>
              </a:path>
            </a:pathLst>
          </a:custGeom>
          <a:solidFill>
            <a:srgbClr val="00B1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25247F8-D49E-4FA7-AD64-4EA67AAE6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645" y="-5398"/>
            <a:ext cx="10515600" cy="1325563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  <a:latin typeface="Bahnschrift" panose="020B0502040204020203" pitchFamily="34" charset="0"/>
              </a:rPr>
              <a:t>II - Description du projet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18E4D28-30DE-4984-82A3-B56964FA0F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5410" y="-1"/>
            <a:ext cx="1426590" cy="1341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5777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F835572-2637-4DBE-927F-D96BAAE31D72}"/>
              </a:ext>
            </a:extLst>
          </p:cNvPr>
          <p:cNvSpPr/>
          <p:nvPr/>
        </p:nvSpPr>
        <p:spPr>
          <a:xfrm>
            <a:off x="442273" y="1586607"/>
            <a:ext cx="3535837" cy="399101"/>
          </a:xfrm>
          <a:prstGeom prst="rect">
            <a:avLst/>
          </a:prstGeom>
          <a:solidFill>
            <a:srgbClr val="D91C5C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F1DEBA2-38E8-474B-B9DE-29FE9E2F4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274" y="1618234"/>
            <a:ext cx="11350658" cy="48579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800" b="1" dirty="0">
                <a:solidFill>
                  <a:schemeClr val="bg1"/>
                </a:solidFill>
                <a:latin typeface="Roboto Cn"/>
                <a:ea typeface="Times New Roman" panose="02020603050405020304" pitchFamily="18" charset="0"/>
                <a:cs typeface="Calibri" panose="020F0502020204030204" pitchFamily="34" charset="0"/>
              </a:rPr>
              <a:t>D</a:t>
            </a:r>
            <a:r>
              <a:rPr lang="fr-FR" sz="1800" b="1" dirty="0">
                <a:solidFill>
                  <a:schemeClr val="bg1"/>
                </a:solidFill>
                <a:effectLst/>
                <a:latin typeface="Roboto Cn"/>
                <a:ea typeface="Times New Roman" panose="02020603050405020304" pitchFamily="18" charset="0"/>
                <a:cs typeface="Calibri" panose="020F0502020204030204" pitchFamily="34" charset="0"/>
              </a:rPr>
              <a:t> – La création d’emploi</a:t>
            </a:r>
          </a:p>
          <a:p>
            <a:pPr marL="0" indent="0">
              <a:buNone/>
            </a:pPr>
            <a:endParaRPr lang="fr-FR" sz="1800" dirty="0">
              <a:solidFill>
                <a:schemeClr val="bg1"/>
              </a:solidFill>
              <a:latin typeface="Roboto Cn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fr-FR" sz="1800" dirty="0">
                <a:solidFill>
                  <a:srgbClr val="000000"/>
                </a:solidFill>
                <a:effectLst/>
                <a:latin typeface="Roboto Cn"/>
                <a:ea typeface="Times New Roman" panose="02020603050405020304" pitchFamily="18" charset="0"/>
                <a:cs typeface="Calibri" panose="020F0502020204030204" pitchFamily="34" charset="0"/>
              </a:rPr>
              <a:t>1. Combien d’emplois allez-vous créer grâce à ce projet et quel sera l’organigramme de votre entreprise ? </a:t>
            </a:r>
            <a:r>
              <a:rPr lang="fr-FR" dirty="0">
                <a:solidFill>
                  <a:schemeClr val="bg2">
                    <a:lumMod val="90000"/>
                  </a:schemeClr>
                </a:solidFill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……………………………………………………………………………………………………………………………………………………………………………………………………………………….........................</a:t>
            </a:r>
          </a:p>
          <a:p>
            <a:pPr marL="0" indent="0">
              <a:buNone/>
            </a:pPr>
            <a:r>
              <a:rPr lang="fr-FR" dirty="0">
                <a:solidFill>
                  <a:schemeClr val="bg2">
                    <a:lumMod val="90000"/>
                  </a:schemeClr>
                </a:solidFill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………………………………………………………………………………………………………………………………………………………………………………………………………………………......................... ……………………………………………………………………………………………………………………………………………………………………………………………………………………….........................</a:t>
            </a:r>
          </a:p>
          <a:p>
            <a:pPr marL="0" indent="0">
              <a:buNone/>
            </a:pPr>
            <a:r>
              <a:rPr lang="fr-FR" dirty="0">
                <a:solidFill>
                  <a:schemeClr val="bg2">
                    <a:lumMod val="90000"/>
                  </a:schemeClr>
                </a:solidFill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……………………………………………………………………………………………………………………………………………………………………………………………………………………….........................</a:t>
            </a:r>
          </a:p>
          <a:p>
            <a:pPr marL="0" indent="0">
              <a:buNone/>
            </a:pPr>
            <a:endParaRPr lang="fr-FR" dirty="0">
              <a:solidFill>
                <a:schemeClr val="bg2">
                  <a:lumMod val="90000"/>
                </a:schemeClr>
              </a:solidFill>
            </a:endParaRPr>
          </a:p>
          <a:p>
            <a:pPr marL="0" indent="0">
              <a:buNone/>
            </a:pPr>
            <a:endParaRPr lang="fr-FR" sz="1050" dirty="0"/>
          </a:p>
          <a:p>
            <a:pPr marL="0" indent="0">
              <a:buNone/>
            </a:pPr>
            <a:endParaRPr lang="fr-FR" sz="1400" dirty="0">
              <a:solidFill>
                <a:schemeClr val="bg2">
                  <a:lumMod val="90000"/>
                </a:schemeClr>
              </a:solidFill>
            </a:endParaRP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AB91272B-E35E-40C9-A2BD-48DC38015844}"/>
              </a:ext>
            </a:extLst>
          </p:cNvPr>
          <p:cNvSpPr/>
          <p:nvPr/>
        </p:nvSpPr>
        <p:spPr>
          <a:xfrm>
            <a:off x="0" y="0"/>
            <a:ext cx="12187555" cy="1320165"/>
          </a:xfrm>
          <a:custGeom>
            <a:avLst/>
            <a:gdLst/>
            <a:ahLst/>
            <a:cxnLst/>
            <a:rect l="l" t="t" r="r" b="b"/>
            <a:pathLst>
              <a:path w="12187555" h="1320165">
                <a:moveTo>
                  <a:pt x="12187428" y="0"/>
                </a:moveTo>
                <a:lnTo>
                  <a:pt x="0" y="0"/>
                </a:lnTo>
                <a:lnTo>
                  <a:pt x="0" y="1319784"/>
                </a:lnTo>
                <a:lnTo>
                  <a:pt x="12187428" y="1319784"/>
                </a:lnTo>
                <a:lnTo>
                  <a:pt x="12187428" y="0"/>
                </a:lnTo>
                <a:close/>
              </a:path>
            </a:pathLst>
          </a:custGeom>
          <a:solidFill>
            <a:srgbClr val="00B1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25247F8-D49E-4FA7-AD64-4EA67AAE6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365" y="-14412"/>
            <a:ext cx="10515600" cy="1325563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  <a:latin typeface="Bahnschrift" panose="020B0502040204020203" pitchFamily="34" charset="0"/>
              </a:rPr>
              <a:t>II - Description du projet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9B16064-3DB7-4E00-ABCE-5B83BDA587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5410" y="-1"/>
            <a:ext cx="1426590" cy="1341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294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F835572-2637-4DBE-927F-D96BAAE31D72}"/>
              </a:ext>
            </a:extLst>
          </p:cNvPr>
          <p:cNvSpPr/>
          <p:nvPr/>
        </p:nvSpPr>
        <p:spPr>
          <a:xfrm>
            <a:off x="442273" y="1586607"/>
            <a:ext cx="3535837" cy="399101"/>
          </a:xfrm>
          <a:prstGeom prst="rect">
            <a:avLst/>
          </a:prstGeom>
          <a:solidFill>
            <a:srgbClr val="D91C5C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F1DEBA2-38E8-474B-B9DE-29FE9E2F4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274" y="1618234"/>
            <a:ext cx="11350658" cy="48579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800" b="1" dirty="0">
                <a:solidFill>
                  <a:schemeClr val="bg1"/>
                </a:solidFill>
                <a:latin typeface="Roboto Cn"/>
                <a:ea typeface="Times New Roman" panose="02020603050405020304" pitchFamily="18" charset="0"/>
                <a:cs typeface="Calibri" panose="020F0502020204030204" pitchFamily="34" charset="0"/>
              </a:rPr>
              <a:t>A</a:t>
            </a:r>
            <a:r>
              <a:rPr lang="fr-FR" sz="1800" b="1" dirty="0">
                <a:solidFill>
                  <a:schemeClr val="bg1"/>
                </a:solidFill>
                <a:effectLst/>
                <a:latin typeface="Roboto Cn"/>
                <a:ea typeface="Times New Roman" panose="02020603050405020304" pitchFamily="18" charset="0"/>
                <a:cs typeface="Calibri" panose="020F0502020204030204" pitchFamily="34" charset="0"/>
              </a:rPr>
              <a:t> – L’avenir du projet</a:t>
            </a:r>
          </a:p>
          <a:p>
            <a:pPr marL="0" indent="0">
              <a:buNone/>
            </a:pPr>
            <a:endParaRPr lang="fr-FR" sz="1800" dirty="0">
              <a:solidFill>
                <a:schemeClr val="bg1"/>
              </a:solidFill>
              <a:latin typeface="Roboto Cn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fr-FR" sz="1800" dirty="0">
                <a:solidFill>
                  <a:srgbClr val="000000"/>
                </a:solidFill>
                <a:effectLst/>
                <a:latin typeface="Roboto Cn"/>
                <a:ea typeface="Times New Roman" panose="02020603050405020304" pitchFamily="18" charset="0"/>
                <a:cs typeface="Calibri" panose="020F0502020204030204" pitchFamily="34" charset="0"/>
              </a:rPr>
              <a:t>1. Expliquez selon vous, ce qui a été fait et ce qui reste à faire dans le développement de votre projet : </a:t>
            </a:r>
            <a:r>
              <a:rPr lang="fr-FR" dirty="0">
                <a:solidFill>
                  <a:schemeClr val="bg2">
                    <a:lumMod val="90000"/>
                  </a:schemeClr>
                </a:solidFill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……………………………………………………………………………………………………………………………………………………………………………………………………………………….........................</a:t>
            </a:r>
          </a:p>
          <a:p>
            <a:pPr marL="0" indent="0">
              <a:buNone/>
            </a:pPr>
            <a:r>
              <a:rPr lang="fr-FR" dirty="0">
                <a:solidFill>
                  <a:schemeClr val="bg2">
                    <a:lumMod val="90000"/>
                  </a:schemeClr>
                </a:solidFill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……………………………………………………………………………………………………………………………………………………………………………………………………………………….........................</a:t>
            </a:r>
          </a:p>
          <a:p>
            <a:pPr marL="0" indent="0">
              <a:buNone/>
            </a:pPr>
            <a:endParaRPr lang="fr-FR" sz="1050" dirty="0"/>
          </a:p>
          <a:p>
            <a:pPr marL="0" indent="0">
              <a:buNone/>
            </a:pPr>
            <a:r>
              <a:rPr lang="fr-FR" sz="1800" dirty="0">
                <a:solidFill>
                  <a:srgbClr val="000000"/>
                </a:solidFill>
                <a:latin typeface="Roboto Cn"/>
                <a:cs typeface="Calibri" panose="020F0502020204030204" pitchFamily="34" charset="0"/>
              </a:rPr>
              <a:t>2. Expliquez les difficultés rencontrées et les facteurs limitants de votre projet :  </a:t>
            </a:r>
            <a:r>
              <a:rPr lang="fr-FR" dirty="0">
                <a:solidFill>
                  <a:schemeClr val="bg2">
                    <a:lumMod val="90000"/>
                  </a:schemeClr>
                </a:solidFill>
              </a:rPr>
              <a:t>……………………………………………………………………………………………….........................</a:t>
            </a:r>
          </a:p>
          <a:p>
            <a:pPr marL="0" indent="0">
              <a:buNone/>
            </a:pPr>
            <a:r>
              <a:rPr lang="fr-FR" dirty="0">
                <a:solidFill>
                  <a:schemeClr val="bg2">
                    <a:lumMod val="90000"/>
                  </a:schemeClr>
                </a:solidFill>
              </a:rPr>
              <a:t>………………………………………………………………………………………………………………………</a:t>
            </a:r>
          </a:p>
          <a:p>
            <a:pPr marL="0" indent="0">
              <a:buNone/>
            </a:pPr>
            <a:endParaRPr lang="fr-FR" sz="1400" dirty="0">
              <a:solidFill>
                <a:schemeClr val="bg2">
                  <a:lumMod val="90000"/>
                </a:schemeClr>
              </a:solidFill>
            </a:endParaRP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AB91272B-E35E-40C9-A2BD-48DC38015844}"/>
              </a:ext>
            </a:extLst>
          </p:cNvPr>
          <p:cNvSpPr/>
          <p:nvPr/>
        </p:nvSpPr>
        <p:spPr>
          <a:xfrm>
            <a:off x="0" y="0"/>
            <a:ext cx="12187555" cy="1320165"/>
          </a:xfrm>
          <a:custGeom>
            <a:avLst/>
            <a:gdLst/>
            <a:ahLst/>
            <a:cxnLst/>
            <a:rect l="l" t="t" r="r" b="b"/>
            <a:pathLst>
              <a:path w="12187555" h="1320165">
                <a:moveTo>
                  <a:pt x="12187428" y="0"/>
                </a:moveTo>
                <a:lnTo>
                  <a:pt x="0" y="0"/>
                </a:lnTo>
                <a:lnTo>
                  <a:pt x="0" y="1319784"/>
                </a:lnTo>
                <a:lnTo>
                  <a:pt x="12187428" y="1319784"/>
                </a:lnTo>
                <a:lnTo>
                  <a:pt x="12187428" y="0"/>
                </a:lnTo>
                <a:close/>
              </a:path>
            </a:pathLst>
          </a:custGeom>
          <a:solidFill>
            <a:srgbClr val="00B1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25247F8-D49E-4FA7-AD64-4EA67AAE6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902" y="-70861"/>
            <a:ext cx="10515600" cy="1325563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  <a:latin typeface="Bahnschrift" panose="020B0502040204020203" pitchFamily="34" charset="0"/>
              </a:rPr>
              <a:t>III – Etat d’avancement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1D6C7FD-2EEA-4679-99C5-CA631D543A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5410" y="-1"/>
            <a:ext cx="1426590" cy="1341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9283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542</Words>
  <Application>Microsoft Office PowerPoint</Application>
  <PresentationFormat>Grand écran</PresentationFormat>
  <Paragraphs>107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20" baseType="lpstr">
      <vt:lpstr>Arial</vt:lpstr>
      <vt:lpstr>Bahnschrift</vt:lpstr>
      <vt:lpstr>Calibri</vt:lpstr>
      <vt:lpstr>Calibri Light</vt:lpstr>
      <vt:lpstr>Roboto Cn</vt:lpstr>
      <vt:lpstr>Times New Roman</vt:lpstr>
      <vt:lpstr>Thème Office</vt:lpstr>
      <vt:lpstr>Présentation PowerPoint</vt:lpstr>
      <vt:lpstr>Présentation PowerPoint</vt:lpstr>
      <vt:lpstr>I - Présentation de l’équipe</vt:lpstr>
      <vt:lpstr>I - Présentation de l’équipe</vt:lpstr>
      <vt:lpstr>II - Description du projet</vt:lpstr>
      <vt:lpstr>II - Description du projet</vt:lpstr>
      <vt:lpstr>II - Description du projet</vt:lpstr>
      <vt:lpstr>II - Description du projet</vt:lpstr>
      <vt:lpstr>III – Etat d’avancement</vt:lpstr>
      <vt:lpstr>IV – Les besoins de l’entreprise</vt:lpstr>
      <vt:lpstr>IV – Les besoins de l’entreprise</vt:lpstr>
      <vt:lpstr>V – Votre projet en images</vt:lpstr>
      <vt:lpstr>Annexes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Marine BRUNEEL</dc:creator>
  <cp:lastModifiedBy>Marine BRUNEEL</cp:lastModifiedBy>
  <cp:revision>6</cp:revision>
  <dcterms:created xsi:type="dcterms:W3CDTF">2022-03-15T10:03:08Z</dcterms:created>
  <dcterms:modified xsi:type="dcterms:W3CDTF">2022-03-21T09:08:37Z</dcterms:modified>
</cp:coreProperties>
</file>